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8" r:id="rId3"/>
    <p:sldId id="273" r:id="rId4"/>
    <p:sldId id="278" r:id="rId5"/>
    <p:sldId id="269" r:id="rId6"/>
    <p:sldId id="274" r:id="rId7"/>
    <p:sldId id="285" r:id="rId8"/>
    <p:sldId id="286" r:id="rId9"/>
    <p:sldId id="272" r:id="rId10"/>
    <p:sldId id="270"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nda Friedrich" initials="LF" lastIdx="10" clrIdx="0"/>
  <p:cmAuthor id="1" name="Leeanne Bordelon" initials="LB"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517" autoAdjust="0"/>
    <p:restoredTop sz="83154" autoAdjust="0"/>
  </p:normalViewPr>
  <p:slideViewPr>
    <p:cSldViewPr>
      <p:cViewPr>
        <p:scale>
          <a:sx n="55" d="100"/>
          <a:sy n="55" d="100"/>
        </p:scale>
        <p:origin x="-654" y="-18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8FC9AB-6517-4F4E-BFEF-AB30D28BFE44}" type="datetimeFigureOut">
              <a:rPr lang="en-US" smtClean="0"/>
              <a:pPr/>
              <a:t>10/19/2015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E3C153-F2D4-4089-B3D5-4658ACEBBD46}" type="slidenum">
              <a:rPr lang="en-US" smtClean="0"/>
              <a:pPr/>
              <a:t>‹#›</a:t>
            </a:fld>
            <a:endParaRPr lang="en-US"/>
          </a:p>
        </p:txBody>
      </p:sp>
    </p:spTree>
    <p:extLst>
      <p:ext uri="{BB962C8B-B14F-4D97-AF65-F5344CB8AC3E}">
        <p14:creationId xmlns:p14="http://schemas.microsoft.com/office/powerpoint/2010/main" val="3225096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Teachers, this is simply an introduction to NWP’s Using Sources Tool.  This tool is a very user friendly</a:t>
            </a:r>
            <a:r>
              <a:rPr lang="en-US" baseline="0" dirty="0" smtClean="0"/>
              <a:t> way to take a quick look at writing.  </a:t>
            </a:r>
            <a:r>
              <a:rPr lang="en-US" dirty="0" smtClean="0"/>
              <a:t>We are simply</a:t>
            </a:r>
            <a:r>
              <a:rPr lang="en-US" baseline="0" dirty="0" smtClean="0"/>
              <a:t> getting acquainted with the document and how to use it today in paper format only!  We are just trying it on for size.  </a:t>
            </a:r>
            <a:endParaRPr lang="en-US" dirty="0"/>
          </a:p>
        </p:txBody>
      </p:sp>
      <p:sp>
        <p:nvSpPr>
          <p:cNvPr id="4" name="Slide Number Placeholder 3"/>
          <p:cNvSpPr>
            <a:spLocks noGrp="1"/>
          </p:cNvSpPr>
          <p:nvPr>
            <p:ph type="sldNum" sz="quarter" idx="10"/>
          </p:nvPr>
        </p:nvSpPr>
        <p:spPr/>
        <p:txBody>
          <a:bodyPr/>
          <a:lstStyle/>
          <a:p>
            <a:fld id="{5BE3C153-F2D4-4089-B3D5-4658ACEBBD46}" type="slidenum">
              <a:rPr lang="en-US" smtClean="0"/>
              <a:pPr/>
              <a:t>1</a:t>
            </a:fld>
            <a:endParaRPr lang="en-US"/>
          </a:p>
        </p:txBody>
      </p:sp>
    </p:spTree>
    <p:extLst>
      <p:ext uri="{BB962C8B-B14F-4D97-AF65-F5344CB8AC3E}">
        <p14:creationId xmlns:p14="http://schemas.microsoft.com/office/powerpoint/2010/main" val="241312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E3C153-F2D4-4089-B3D5-4658ACEBBD46}" type="slidenum">
              <a:rPr lang="en-US" smtClean="0"/>
              <a:pPr/>
              <a:t>2</a:t>
            </a:fld>
            <a:endParaRPr lang="en-US"/>
          </a:p>
        </p:txBody>
      </p:sp>
    </p:spTree>
    <p:extLst>
      <p:ext uri="{BB962C8B-B14F-4D97-AF65-F5344CB8AC3E}">
        <p14:creationId xmlns:p14="http://schemas.microsoft.com/office/powerpoint/2010/main" val="3917576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BE3C153-F2D4-4089-B3D5-4658ACEBBD46}" type="slidenum">
              <a:rPr lang="en-US" smtClean="0"/>
              <a:pPr/>
              <a:t>3</a:t>
            </a:fld>
            <a:endParaRPr lang="en-US"/>
          </a:p>
        </p:txBody>
      </p:sp>
    </p:spTree>
    <p:extLst>
      <p:ext uri="{BB962C8B-B14F-4D97-AF65-F5344CB8AC3E}">
        <p14:creationId xmlns:p14="http://schemas.microsoft.com/office/powerpoint/2010/main" val="2297552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FACILITATION NOTES</a:t>
            </a:r>
          </a:p>
          <a:p>
            <a:pPr marL="171450" indent="-171450">
              <a:buFontTx/>
              <a:buChar char="-"/>
            </a:pPr>
            <a:r>
              <a:rPr lang="en-US" dirty="0" smtClean="0"/>
              <a:t>Ask</a:t>
            </a:r>
            <a:r>
              <a:rPr lang="en-US" baseline="0" dirty="0" smtClean="0"/>
              <a:t> participants to take turns reading each question</a:t>
            </a:r>
          </a:p>
          <a:p>
            <a:pPr marL="171450" indent="-171450">
              <a:buFontTx/>
              <a:buChar char="-"/>
            </a:pPr>
            <a:endParaRPr lang="en-US" baseline="0" dirty="0" smtClean="0"/>
          </a:p>
          <a:p>
            <a:pPr marL="171450" indent="-171450">
              <a:buFontTx/>
              <a:buChar char="-"/>
            </a:pPr>
            <a:r>
              <a:rPr lang="en-US" baseline="0" dirty="0" smtClean="0"/>
              <a:t>After each question explain why it is important and its purpose</a:t>
            </a:r>
          </a:p>
          <a:p>
            <a:pPr marL="171450" indent="-171450">
              <a:buFontTx/>
              <a:buChar char="-"/>
            </a:pPr>
            <a:endParaRPr lang="en-US" baseline="0" dirty="0" smtClean="0"/>
          </a:p>
          <a:p>
            <a:pPr marL="171450" indent="-171450">
              <a:buFontTx/>
              <a:buChar char="-"/>
            </a:pPr>
            <a:r>
              <a:rPr lang="en-US" baseline="0" dirty="0" smtClean="0"/>
              <a:t>Q1: The purpose of this question is to provide an overall impression of how the writing is using sources to support or challenge a claim. This question really thinks about how the writing ties all of the ideas to the primarily claim of the paper. Developing papers may be quite disjointed, summarizing each source separately without making explicit how the source contributes to the writing. Papers that skillfully integrate sources, may be almost seamless in how the writing ties evidence to the claim.</a:t>
            </a:r>
          </a:p>
          <a:p>
            <a:pPr marL="171450" indent="-171450">
              <a:buFontTx/>
              <a:buChar char="-"/>
            </a:pPr>
            <a:endParaRPr lang="en-US" baseline="0" dirty="0" smtClean="0"/>
          </a:p>
          <a:p>
            <a:pPr marL="171450" indent="-171450">
              <a:buFontTx/>
              <a:buChar char="-"/>
            </a:pPr>
            <a:r>
              <a:rPr lang="en-US" baseline="0" dirty="0" smtClean="0"/>
              <a:t>Q2: This question focuses on the skill of distinguishing between the students’ writing and the sources being used. It points out a variety of strategies such as direct quotation and paraphrasing or summarizing with acknowledgement of the source in some way (e.g., </a:t>
            </a:r>
            <a:r>
              <a:rPr lang="en-US" baseline="0" dirty="0" err="1" smtClean="0"/>
              <a:t>paranthetical</a:t>
            </a:r>
            <a:r>
              <a:rPr lang="en-US" baseline="0" dirty="0" smtClean="0"/>
              <a:t> references, signal phrases). This is a skill that most 7</a:t>
            </a:r>
            <a:r>
              <a:rPr lang="en-US" baseline="30000" dirty="0" smtClean="0"/>
              <a:t>th</a:t>
            </a:r>
            <a:r>
              <a:rPr lang="en-US" baseline="0" dirty="0" smtClean="0"/>
              <a:t> through 10</a:t>
            </a:r>
            <a:r>
              <a:rPr lang="en-US" baseline="30000" dirty="0" smtClean="0"/>
              <a:t>th</a:t>
            </a:r>
            <a:r>
              <a:rPr lang="en-US" baseline="0" dirty="0" smtClean="0"/>
              <a:t> graders are still mastering. </a:t>
            </a:r>
          </a:p>
          <a:p>
            <a:pPr marL="171450" indent="-171450">
              <a:buFontTx/>
              <a:buChar char="-"/>
            </a:pPr>
            <a:endParaRPr lang="en-US" baseline="0" dirty="0" smtClean="0"/>
          </a:p>
          <a:p>
            <a:pPr marL="171450" indent="-171450">
              <a:buFontTx/>
              <a:buChar char="-"/>
            </a:pPr>
            <a:r>
              <a:rPr lang="en-US" baseline="0" dirty="0" smtClean="0"/>
              <a:t>Q3: This question focuses on commenting on specific sources. The important thing in writing arguments is that students provide their own thinking about sources. Especially with new topics, writing at early stages of development, and students who are beginning to build these skills sometimes the comments may not be completely accurate, this is something to provide feedback on. At the same time it is important to encourage students to contribute their own thinking – not simply summarize others’ thinking.</a:t>
            </a:r>
          </a:p>
          <a:p>
            <a:pPr marL="171450" indent="-171450">
              <a:buFontTx/>
              <a:buChar char="-"/>
            </a:pPr>
            <a:endParaRPr lang="en-US" baseline="0" dirty="0" smtClean="0"/>
          </a:p>
          <a:p>
            <a:pPr marL="171450" indent="-171450">
              <a:buFontTx/>
              <a:buChar char="-"/>
            </a:pPr>
            <a:r>
              <a:rPr lang="en-US" baseline="0" dirty="0" smtClean="0"/>
              <a:t>Q4: This focuses on the credibility of the source. The types of things that might be considered here is whether source material is written with a particular perspective (e.g., from one political point of view, presents only one side of a complex debate); </a:t>
            </a:r>
            <a:r>
              <a:rPr lang="en-US" baseline="0" dirty="0" err="1" smtClean="0"/>
              <a:t>whehter</a:t>
            </a:r>
            <a:r>
              <a:rPr lang="en-US" baseline="0" dirty="0" smtClean="0"/>
              <a:t> source material comes from a reputable source (e.g., major news outlet, </a:t>
            </a:r>
            <a:r>
              <a:rPr lang="en-US" baseline="0" dirty="0" err="1" smtClean="0"/>
              <a:t>wikipedia</a:t>
            </a:r>
            <a:r>
              <a:rPr lang="en-US" baseline="0" dirty="0" smtClean="0"/>
              <a:t>, a single person) and the like.</a:t>
            </a:r>
          </a:p>
          <a:p>
            <a:pPr marL="171450" indent="-171450">
              <a:buFontTx/>
              <a:buChar char="-"/>
            </a:pPr>
            <a:endParaRPr lang="en-US" baseline="0" dirty="0" smtClean="0"/>
          </a:p>
          <a:p>
            <a:pPr marL="171450" indent="-171450">
              <a:buFontTx/>
              <a:buChar char="-"/>
            </a:pPr>
            <a:r>
              <a:rPr lang="en-US" baseline="0" dirty="0" smtClean="0"/>
              <a:t>Q5: This is a list of Harris’s moves. This provides detail about the ways in which the writing comments on sources. Not every piece of writing needs to include every move. The purpose of this question is to help teachers and students see different choices that can be made about how to comment on sources.</a:t>
            </a:r>
          </a:p>
          <a:p>
            <a:pPr marL="171450" indent="-171450">
              <a:buFontTx/>
              <a:buChar char="-"/>
            </a:pPr>
            <a:endParaRPr lang="en-US" baseline="0" dirty="0" smtClean="0"/>
          </a:p>
          <a:p>
            <a:pPr marL="171450" indent="-171450">
              <a:buFontTx/>
              <a:buChar char="-"/>
            </a:pPr>
            <a:r>
              <a:rPr lang="en-US" baseline="0" dirty="0" smtClean="0"/>
              <a:t>Q6: This is about instructional next steps for using sources in argument. Although the samples include multiple possibilities, these are meant to illustrate the range of possible follow-ups and to surface patterns in what many students may need to work on. We recommend that teachers focus on one (or possibly two) next steps related to using sources. Think about the clarity and specificity of these comments.</a:t>
            </a:r>
          </a:p>
          <a:p>
            <a:pPr marL="171450" indent="-171450">
              <a:buFontTx/>
              <a:buChar char="-"/>
            </a:pPr>
            <a:endParaRPr lang="en-US" baseline="0" dirty="0" smtClean="0"/>
          </a:p>
          <a:p>
            <a:pPr marL="0" indent="0">
              <a:buFontTx/>
              <a:buNone/>
            </a:pPr>
            <a:r>
              <a:rPr lang="en-US" baseline="0" dirty="0" smtClean="0"/>
              <a:t>SCALE POINT DEFINITIONS</a:t>
            </a:r>
          </a:p>
          <a:p>
            <a:pPr marL="171450" indent="-171450">
              <a:buFontTx/>
              <a:buChar char="-"/>
            </a:pPr>
            <a:r>
              <a:rPr lang="en-US" baseline="0" dirty="0" smtClean="0"/>
              <a:t>Read through each scale point definition.</a:t>
            </a:r>
          </a:p>
          <a:p>
            <a:pPr marL="171450" indent="-171450">
              <a:buFontTx/>
              <a:buChar char="-"/>
            </a:pPr>
            <a:endParaRPr lang="en-US" baseline="0" dirty="0" smtClean="0"/>
          </a:p>
          <a:p>
            <a:pPr marL="171450" indent="-171450">
              <a:buFontTx/>
              <a:buChar char="-"/>
            </a:pPr>
            <a:r>
              <a:rPr lang="en-US" baseline="0" dirty="0" smtClean="0"/>
              <a:t>People will want to count things. We purposefully did NOT provide counts. These are meant to be </a:t>
            </a:r>
            <a:r>
              <a:rPr lang="en-US" b="1" baseline="0" dirty="0" smtClean="0"/>
              <a:t>qualitative judgments </a:t>
            </a:r>
            <a:r>
              <a:rPr lang="en-US" baseline="0" dirty="0" smtClean="0"/>
              <a:t>– sometimes a single high quality instance of a move is better than making a move poorly 5 times. That said, at the high end of the scale consistency is valued especially for items like distinguishing sources. People should look for the preponderance of the evidence when deciding between two scale points.</a:t>
            </a:r>
            <a:endParaRPr lang="en-US" dirty="0"/>
          </a:p>
        </p:txBody>
      </p:sp>
      <p:sp>
        <p:nvSpPr>
          <p:cNvPr id="4" name="Slide Number Placeholder 3"/>
          <p:cNvSpPr>
            <a:spLocks noGrp="1"/>
          </p:cNvSpPr>
          <p:nvPr>
            <p:ph type="sldNum" sz="quarter" idx="10"/>
          </p:nvPr>
        </p:nvSpPr>
        <p:spPr/>
        <p:txBody>
          <a:bodyPr/>
          <a:lstStyle/>
          <a:p>
            <a:fld id="{5BE3C153-F2D4-4089-B3D5-4658ACEBBD46}" type="slidenum">
              <a:rPr lang="en-US" smtClean="0"/>
              <a:pPr/>
              <a:t>6</a:t>
            </a:fld>
            <a:endParaRPr lang="en-US"/>
          </a:p>
        </p:txBody>
      </p:sp>
    </p:spTree>
    <p:extLst>
      <p:ext uri="{BB962C8B-B14F-4D97-AF65-F5344CB8AC3E}">
        <p14:creationId xmlns:p14="http://schemas.microsoft.com/office/powerpoint/2010/main" val="736564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Haven’t we already done this with Colleen?  Doing it again would be overkill don’t we think?</a:t>
            </a:r>
            <a:endParaRPr lang="en-US" dirty="0"/>
          </a:p>
        </p:txBody>
      </p:sp>
      <p:sp>
        <p:nvSpPr>
          <p:cNvPr id="4" name="Slide Number Placeholder 3"/>
          <p:cNvSpPr>
            <a:spLocks noGrp="1"/>
          </p:cNvSpPr>
          <p:nvPr>
            <p:ph type="sldNum" sz="quarter" idx="10"/>
          </p:nvPr>
        </p:nvSpPr>
        <p:spPr/>
        <p:txBody>
          <a:bodyPr/>
          <a:lstStyle/>
          <a:p>
            <a:fld id="{5489C42F-F624-4760-BE2F-28637A314CE5}" type="slidenum">
              <a:rPr lang="en-US" smtClean="0"/>
              <a:pPr/>
              <a:t>7</a:t>
            </a:fld>
            <a:endParaRPr lang="en-US"/>
          </a:p>
        </p:txBody>
      </p:sp>
    </p:spTree>
    <p:extLst>
      <p:ext uri="{BB962C8B-B14F-4D97-AF65-F5344CB8AC3E}">
        <p14:creationId xmlns:p14="http://schemas.microsoft.com/office/powerpoint/2010/main" val="1340095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 the first Using</a:t>
            </a:r>
            <a:r>
              <a:rPr lang="en-US" baseline="0" dirty="0" smtClean="0"/>
              <a:t> Sources Tool analysis session, we recommend having teachers work in pairs for 2 – 4 papers. This will help people see what is in the work and build increased confidence in their analysis.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5489C42F-F624-4760-BE2F-28637A314CE5}" type="slidenum">
              <a:rPr lang="en-US" smtClean="0"/>
              <a:pPr/>
              <a:t>8</a:t>
            </a:fld>
            <a:endParaRPr lang="en-US"/>
          </a:p>
        </p:txBody>
      </p:sp>
    </p:spTree>
    <p:extLst>
      <p:ext uri="{BB962C8B-B14F-4D97-AF65-F5344CB8AC3E}">
        <p14:creationId xmlns:p14="http://schemas.microsoft.com/office/powerpoint/2010/main" val="2186036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BE3C153-F2D4-4089-B3D5-4658ACEBBD46}"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373173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19353575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8420500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40370800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2826175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24367791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5945089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25268794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41236883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29961241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C5F43C-C57A-432F-BE83-BE253C218B38}" type="datetimeFigureOut">
              <a:rPr lang="en-US" smtClean="0"/>
              <a:pPr/>
              <a:t>10/19/2015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59A8CB5-8A6C-444F-90E7-391345371C23}" type="slidenum">
              <a:rPr lang="en-US" smtClean="0"/>
              <a:pPr/>
              <a:t>‹#›</a:t>
            </a:fld>
            <a:endParaRPr lang="en-US"/>
          </a:p>
        </p:txBody>
      </p:sp>
    </p:spTree>
    <p:extLst>
      <p:ext uri="{BB962C8B-B14F-4D97-AF65-F5344CB8AC3E}">
        <p14:creationId xmlns:p14="http://schemas.microsoft.com/office/powerpoint/2010/main" val="733606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C5F43C-C57A-432F-BE83-BE253C218B38}" type="datetimeFigureOut">
              <a:rPr lang="en-US" smtClean="0"/>
              <a:pPr/>
              <a:t>10/19/2015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9A8CB5-8A6C-444F-90E7-391345371C23}" type="slidenum">
              <a:rPr lang="en-US" smtClean="0"/>
              <a:pPr/>
              <a:t>‹#›</a:t>
            </a:fld>
            <a:endParaRPr lang="en-US"/>
          </a:p>
        </p:txBody>
      </p:sp>
    </p:spTree>
    <p:extLst>
      <p:ext uri="{BB962C8B-B14F-4D97-AF65-F5344CB8AC3E}">
        <p14:creationId xmlns:p14="http://schemas.microsoft.com/office/powerpoint/2010/main" val="2510861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Using Sources Tool Introduction</a:t>
            </a:r>
            <a:endParaRPr lang="en-US" b="1" dirty="0"/>
          </a:p>
        </p:txBody>
      </p:sp>
      <p:sp>
        <p:nvSpPr>
          <p:cNvPr id="3" name="Subtitle 2"/>
          <p:cNvSpPr>
            <a:spLocks noGrp="1"/>
          </p:cNvSpPr>
          <p:nvPr>
            <p:ph type="subTitle" idx="1"/>
          </p:nvPr>
        </p:nvSpPr>
        <p:spPr>
          <a:xfrm>
            <a:off x="776990" y="3886200"/>
            <a:ext cx="7681210" cy="2286000"/>
          </a:xfrm>
        </p:spPr>
        <p:txBody>
          <a:bodyPr>
            <a:normAutofit fontScale="77500" lnSpcReduction="20000"/>
          </a:bodyPr>
          <a:lstStyle/>
          <a:p>
            <a:r>
              <a:rPr lang="en-US" sz="3600" dirty="0" smtClean="0"/>
              <a:t>October 20, 2015</a:t>
            </a:r>
            <a:endParaRPr lang="en-US" sz="3600" dirty="0"/>
          </a:p>
          <a:p>
            <a:endParaRPr lang="en-US" dirty="0" smtClean="0"/>
          </a:p>
          <a:p>
            <a:endParaRPr lang="en-US" dirty="0" smtClean="0"/>
          </a:p>
          <a:p>
            <a:r>
              <a:rPr lang="en-US" dirty="0" smtClean="0"/>
              <a:t>Adapted from work by Linda Friedrich, </a:t>
            </a:r>
          </a:p>
          <a:p>
            <a:r>
              <a:rPr lang="en-US" dirty="0" smtClean="0"/>
              <a:t>Leeanne Bordelon, Robin Atwood, and Stephanie Harper</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33600" y="419100"/>
            <a:ext cx="1905000" cy="1905000"/>
          </a:xfrm>
          <a:prstGeom prst="rect">
            <a:avLst/>
          </a:prstGeom>
        </p:spPr>
      </p:pic>
      <p:pic>
        <p:nvPicPr>
          <p:cNvPr id="6" name="Picture 5" descr="owp logo.jpg"/>
          <p:cNvPicPr>
            <a:picLocks noChangeAspect="1"/>
          </p:cNvPicPr>
          <p:nvPr/>
        </p:nvPicPr>
        <p:blipFill>
          <a:blip r:embed="rId4" cstate="print"/>
          <a:stretch>
            <a:fillRect/>
          </a:stretch>
        </p:blipFill>
        <p:spPr>
          <a:xfrm>
            <a:off x="4572000" y="685800"/>
            <a:ext cx="3200400" cy="1409700"/>
          </a:xfrm>
          <a:prstGeom prst="rect">
            <a:avLst/>
          </a:prstGeom>
        </p:spPr>
      </p:pic>
    </p:spTree>
    <p:extLst>
      <p:ext uri="{BB962C8B-B14F-4D97-AF65-F5344CB8AC3E}">
        <p14:creationId xmlns:p14="http://schemas.microsoft.com/office/powerpoint/2010/main" val="17253453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How We </a:t>
            </a:r>
            <a:r>
              <a:rPr lang="en-US" b="1" dirty="0"/>
              <a:t>W</a:t>
            </a:r>
            <a:r>
              <a:rPr lang="en-US" b="1" dirty="0" smtClean="0"/>
              <a:t>ill </a:t>
            </a:r>
            <a:r>
              <a:rPr lang="en-US" b="1" dirty="0"/>
              <a:t>U</a:t>
            </a:r>
            <a:r>
              <a:rPr lang="en-US" b="1" dirty="0" smtClean="0"/>
              <a:t>se </a:t>
            </a:r>
            <a:r>
              <a:rPr lang="en-US" b="1" dirty="0"/>
              <a:t>the T</a:t>
            </a:r>
            <a:r>
              <a:rPr lang="en-US" b="1" dirty="0" smtClean="0"/>
              <a:t>ool </a:t>
            </a:r>
            <a:br>
              <a:rPr lang="en-US" b="1" dirty="0" smtClean="0"/>
            </a:br>
            <a:endParaRPr lang="en-US" b="1" dirty="0"/>
          </a:p>
        </p:txBody>
      </p:sp>
      <p:sp>
        <p:nvSpPr>
          <p:cNvPr id="3" name="Content Placeholder 2"/>
          <p:cNvSpPr>
            <a:spLocks noGrp="1"/>
          </p:cNvSpPr>
          <p:nvPr>
            <p:ph idx="1"/>
          </p:nvPr>
        </p:nvSpPr>
        <p:spPr>
          <a:xfrm>
            <a:off x="533400" y="1600200"/>
            <a:ext cx="8229600" cy="4525963"/>
          </a:xfrm>
        </p:spPr>
        <p:txBody>
          <a:bodyPr>
            <a:normAutofit lnSpcReduction="10000"/>
          </a:bodyPr>
          <a:lstStyle/>
          <a:p>
            <a:pPr algn="ctr">
              <a:buNone/>
            </a:pPr>
            <a:r>
              <a:rPr lang="en-US" u="none" strike="noStrike" dirty="0" smtClean="0">
                <a:effectLst/>
              </a:rPr>
              <a:t>We will use this tool at least twice this year to analyze student writing during  PD or in coaching visits.</a:t>
            </a:r>
          </a:p>
          <a:p>
            <a:pPr algn="ctr">
              <a:buNone/>
            </a:pPr>
            <a:endParaRPr lang="en-US" dirty="0" smtClean="0"/>
          </a:p>
          <a:p>
            <a:pPr algn="ctr">
              <a:buNone/>
            </a:pPr>
            <a:r>
              <a:rPr lang="en-US" u="none" strike="noStrike" dirty="0" smtClean="0">
                <a:effectLst/>
              </a:rPr>
              <a:t>You may use this tool on your own to analyze student writing from your classroom.</a:t>
            </a:r>
          </a:p>
          <a:p>
            <a:pPr algn="ctr">
              <a:buNone/>
            </a:pPr>
            <a:endParaRPr lang="en-US" dirty="0" smtClean="0"/>
          </a:p>
          <a:p>
            <a:pPr algn="ctr">
              <a:buNone/>
            </a:pPr>
            <a:r>
              <a:rPr lang="en-US" u="none" strike="noStrike" dirty="0" smtClean="0">
                <a:effectLst/>
              </a:rPr>
              <a:t>Students may use this tool as a way to analyze their own writing.</a:t>
            </a:r>
          </a:p>
          <a:p>
            <a:pPr marL="0" indent="0">
              <a:buNone/>
            </a:pPr>
            <a:endParaRPr lang="en-US" u="none" strike="noStrike" dirty="0" smtClean="0">
              <a:effectLst/>
            </a:endParaRPr>
          </a:p>
          <a:p>
            <a:endParaRPr lang="en-US" dirty="0"/>
          </a:p>
        </p:txBody>
      </p:sp>
      <p:pic>
        <p:nvPicPr>
          <p:cNvPr id="4" name="Picture 3" descr="owp logo.jpg"/>
          <p:cNvPicPr>
            <a:picLocks noChangeAspect="1"/>
          </p:cNvPicPr>
          <p:nvPr/>
        </p:nvPicPr>
        <p:blipFill>
          <a:blip r:embed="rId3"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40000999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Using Sources Matters</a:t>
            </a:r>
            <a:endParaRPr lang="en-US" b="1" dirty="0"/>
          </a:p>
        </p:txBody>
      </p:sp>
      <p:sp>
        <p:nvSpPr>
          <p:cNvPr id="3" name="Content Placeholder 2"/>
          <p:cNvSpPr>
            <a:spLocks noGrp="1"/>
          </p:cNvSpPr>
          <p:nvPr>
            <p:ph idx="1"/>
          </p:nvPr>
        </p:nvSpPr>
        <p:spPr/>
        <p:txBody>
          <a:bodyPr>
            <a:normAutofit/>
          </a:bodyPr>
          <a:lstStyle/>
          <a:p>
            <a:pPr lvl="0"/>
            <a:r>
              <a:rPr lang="en-US" u="none" strike="noStrike" dirty="0" smtClean="0">
                <a:effectLst/>
              </a:rPr>
              <a:t>The ability to make good use of source material in writing is </a:t>
            </a:r>
            <a:r>
              <a:rPr lang="en-US" u="sng" strike="noStrike" dirty="0" smtClean="0">
                <a:effectLst/>
              </a:rPr>
              <a:t>the key skill in college</a:t>
            </a:r>
            <a:r>
              <a:rPr lang="en-US" u="none" strike="noStrike" dirty="0" smtClean="0">
                <a:effectLst/>
              </a:rPr>
              <a:t>. </a:t>
            </a:r>
          </a:p>
          <a:p>
            <a:pPr marL="0" indent="0">
              <a:buNone/>
            </a:pPr>
            <a:endParaRPr lang="en-US" sz="2400" dirty="0" smtClean="0">
              <a:effectLst/>
            </a:endParaRPr>
          </a:p>
          <a:p>
            <a:pPr lvl="0"/>
            <a:r>
              <a:rPr lang="en-US" u="none" strike="noStrike" dirty="0" smtClean="0">
                <a:effectLst/>
              </a:rPr>
              <a:t>People who can read, criticize, analyze, and create arguments daily are thoughtful </a:t>
            </a:r>
            <a:r>
              <a:rPr lang="en-US" u="sng" strike="noStrike" dirty="0" smtClean="0">
                <a:effectLst/>
              </a:rPr>
              <a:t>citizens</a:t>
            </a:r>
            <a:r>
              <a:rPr lang="en-US" u="none" strike="noStrike" dirty="0" smtClean="0">
                <a:effectLst/>
              </a:rPr>
              <a:t>. </a:t>
            </a:r>
          </a:p>
          <a:p>
            <a:pPr lvl="0"/>
            <a:endParaRPr lang="en-US" sz="2000" dirty="0"/>
          </a:p>
          <a:p>
            <a:pPr lvl="0"/>
            <a:r>
              <a:rPr lang="en-US" dirty="0" smtClean="0"/>
              <a:t>This tool aims to help teachers identify and provide feedback on students’ use of sources. </a:t>
            </a:r>
            <a:endParaRPr lang="en-US" dirty="0"/>
          </a:p>
        </p:txBody>
      </p:sp>
      <p:pic>
        <p:nvPicPr>
          <p:cNvPr id="4" name="Picture 3" descr="owp logo.jpg"/>
          <p:cNvPicPr>
            <a:picLocks noChangeAspect="1"/>
          </p:cNvPicPr>
          <p:nvPr/>
        </p:nvPicPr>
        <p:blipFill>
          <a:blip r:embed="rId3"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11230246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Connections to i3 Year 3 Goals</a:t>
            </a:r>
            <a:endParaRPr lang="en-US" b="1" dirty="0"/>
          </a:p>
        </p:txBody>
      </p:sp>
      <p:sp>
        <p:nvSpPr>
          <p:cNvPr id="3" name="Content Placeholder 2"/>
          <p:cNvSpPr>
            <a:spLocks noGrp="1"/>
          </p:cNvSpPr>
          <p:nvPr>
            <p:ph idx="1"/>
          </p:nvPr>
        </p:nvSpPr>
        <p:spPr/>
        <p:txBody>
          <a:bodyPr/>
          <a:lstStyle/>
          <a:p>
            <a:r>
              <a:rPr lang="en-US" dirty="0" smtClean="0"/>
              <a:t>Students write, revise, and edit shorter arguments </a:t>
            </a:r>
            <a:r>
              <a:rPr lang="en-US" i="1" dirty="0" smtClean="0"/>
              <a:t>frequently </a:t>
            </a:r>
            <a:r>
              <a:rPr lang="en-US" dirty="0" smtClean="0"/>
              <a:t>(1 – 2 pages)</a:t>
            </a:r>
          </a:p>
          <a:p>
            <a:r>
              <a:rPr lang="en-US" dirty="0" smtClean="0"/>
              <a:t>Students write longer researched arguments </a:t>
            </a:r>
            <a:r>
              <a:rPr lang="en-US" i="1" dirty="0" smtClean="0"/>
              <a:t>occasionally</a:t>
            </a:r>
            <a:endParaRPr lang="en-US" dirty="0" smtClean="0"/>
          </a:p>
          <a:p>
            <a:r>
              <a:rPr lang="en-US" b="1" dirty="0" smtClean="0"/>
              <a:t>Teachers examine student work to assess effectiveness </a:t>
            </a:r>
            <a:r>
              <a:rPr lang="en-US" b="1" i="1" dirty="0" smtClean="0"/>
              <a:t>routinely</a:t>
            </a:r>
            <a:endParaRPr lang="en-US" b="1" dirty="0" smtClean="0"/>
          </a:p>
          <a:p>
            <a:r>
              <a:rPr lang="en-US" b="1" dirty="0" smtClean="0"/>
              <a:t>Teachers focus on helping students use sources </a:t>
            </a:r>
            <a:r>
              <a:rPr lang="en-US" b="1" i="1" dirty="0" smtClean="0"/>
              <a:t>effectively</a:t>
            </a:r>
            <a:endParaRPr lang="en-US" b="1" i="1" dirty="0"/>
          </a:p>
        </p:txBody>
      </p:sp>
      <p:pic>
        <p:nvPicPr>
          <p:cNvPr id="4" name="Picture 3" descr="owp logo.jpg"/>
          <p:cNvPicPr>
            <a:picLocks noChangeAspect="1"/>
          </p:cNvPicPr>
          <p:nvPr/>
        </p:nvPicPr>
        <p:blipFill>
          <a:blip r:embed="rId3"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27514895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this tool is</a:t>
            </a:r>
            <a:endParaRPr lang="en-US" b="1" dirty="0"/>
          </a:p>
        </p:txBody>
      </p:sp>
      <p:sp>
        <p:nvSpPr>
          <p:cNvPr id="3" name="Content Placeholder 2"/>
          <p:cNvSpPr>
            <a:spLocks noGrp="1"/>
          </p:cNvSpPr>
          <p:nvPr>
            <p:ph idx="1"/>
          </p:nvPr>
        </p:nvSpPr>
        <p:spPr/>
        <p:txBody>
          <a:bodyPr/>
          <a:lstStyle/>
          <a:p>
            <a:pPr marL="0" indent="0">
              <a:buNone/>
            </a:pPr>
            <a:r>
              <a:rPr lang="en-US" dirty="0" smtClean="0"/>
              <a:t>A </a:t>
            </a:r>
            <a:r>
              <a:rPr lang="en-US" u="sng" dirty="0" smtClean="0"/>
              <a:t>guide</a:t>
            </a:r>
            <a:r>
              <a:rPr lang="en-US" dirty="0" smtClean="0"/>
              <a:t> for examining student writing to notice:  </a:t>
            </a:r>
          </a:p>
          <a:p>
            <a:pPr marL="0" indent="0">
              <a:buNone/>
            </a:pPr>
            <a:endParaRPr lang="en-US" dirty="0"/>
          </a:p>
          <a:p>
            <a:r>
              <a:rPr lang="en-US" dirty="0" smtClean="0"/>
              <a:t>How students make and support claims using evidence from sources </a:t>
            </a:r>
          </a:p>
          <a:p>
            <a:pPr marL="0" indent="0">
              <a:buNone/>
            </a:pPr>
            <a:endParaRPr lang="en-US" dirty="0" smtClean="0"/>
          </a:p>
          <a:p>
            <a:r>
              <a:rPr lang="en-US" dirty="0"/>
              <a:t>H</a:t>
            </a:r>
            <a:r>
              <a:rPr lang="en-US" dirty="0" smtClean="0"/>
              <a:t>ow </a:t>
            </a:r>
            <a:r>
              <a:rPr lang="en-US" dirty="0"/>
              <a:t>effectively students use sources by making certain academic moves. </a:t>
            </a:r>
          </a:p>
          <a:p>
            <a:pPr marL="0" indent="0">
              <a:buNone/>
            </a:pPr>
            <a:r>
              <a:rPr lang="en-US" dirty="0" smtClean="0"/>
              <a:t>	</a:t>
            </a:r>
            <a:endParaRPr lang="en-US" dirty="0"/>
          </a:p>
          <a:p>
            <a:pPr marL="0" indent="0">
              <a:buNone/>
            </a:pPr>
            <a:endParaRPr lang="en-US" dirty="0"/>
          </a:p>
        </p:txBody>
      </p:sp>
      <p:pic>
        <p:nvPicPr>
          <p:cNvPr id="4" name="Picture 3" descr="owp logo.jpg"/>
          <p:cNvPicPr>
            <a:picLocks noChangeAspect="1"/>
          </p:cNvPicPr>
          <p:nvPr/>
        </p:nvPicPr>
        <p:blipFill>
          <a:blip r:embed="rId2"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189667768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this tool is </a:t>
            </a:r>
            <a:r>
              <a:rPr lang="en-US" b="1" u="sng" dirty="0" smtClean="0"/>
              <a:t>not</a:t>
            </a:r>
            <a:endParaRPr lang="en-US" b="1" i="1" u="sng" dirty="0"/>
          </a:p>
        </p:txBody>
      </p:sp>
      <p:sp>
        <p:nvSpPr>
          <p:cNvPr id="3" name="Content Placeholder 2"/>
          <p:cNvSpPr>
            <a:spLocks noGrp="1"/>
          </p:cNvSpPr>
          <p:nvPr>
            <p:ph idx="1"/>
          </p:nvPr>
        </p:nvSpPr>
        <p:spPr/>
        <p:txBody>
          <a:bodyPr>
            <a:normAutofit/>
          </a:bodyPr>
          <a:lstStyle/>
          <a:p>
            <a:r>
              <a:rPr lang="en-US" dirty="0" smtClean="0"/>
              <a:t>A rubric for grading student work</a:t>
            </a:r>
          </a:p>
          <a:p>
            <a:pPr marL="0" indent="0">
              <a:buNone/>
            </a:pPr>
            <a:endParaRPr lang="en-US" dirty="0" smtClean="0"/>
          </a:p>
          <a:p>
            <a:r>
              <a:rPr lang="en-US" u="none" strike="noStrike" dirty="0" smtClean="0">
                <a:effectLst/>
              </a:rPr>
              <a:t>An evaluation </a:t>
            </a:r>
            <a:r>
              <a:rPr lang="en-US" dirty="0"/>
              <a:t>of other </a:t>
            </a:r>
            <a:r>
              <a:rPr lang="en-US" dirty="0" smtClean="0"/>
              <a:t>dimensions of </a:t>
            </a:r>
            <a:r>
              <a:rPr lang="en-US" dirty="0"/>
              <a:t>writing (e.g., voice, structure and </a:t>
            </a:r>
            <a:r>
              <a:rPr lang="en-US" dirty="0" smtClean="0"/>
              <a:t>grammar, spelling</a:t>
            </a:r>
            <a:r>
              <a:rPr lang="en-US" dirty="0"/>
              <a:t>, and punctuation).</a:t>
            </a:r>
            <a:endParaRPr lang="en-US" u="none" strike="noStrike" dirty="0" smtClean="0">
              <a:effectLst/>
            </a:endParaRPr>
          </a:p>
          <a:p>
            <a:pPr marL="0" lvl="0" indent="0">
              <a:buNone/>
            </a:pPr>
            <a:endParaRPr lang="en-US" u="none" strike="noStrike" dirty="0" smtClean="0">
              <a:effectLst/>
            </a:endParaRPr>
          </a:p>
          <a:p>
            <a:endParaRPr lang="en-US" dirty="0"/>
          </a:p>
        </p:txBody>
      </p:sp>
      <p:pic>
        <p:nvPicPr>
          <p:cNvPr id="4" name="Picture 3" descr="owp logo.jpg"/>
          <p:cNvPicPr>
            <a:picLocks noChangeAspect="1"/>
          </p:cNvPicPr>
          <p:nvPr/>
        </p:nvPicPr>
        <p:blipFill>
          <a:blip r:embed="rId2"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14272578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Walking through the tool </a:t>
            </a:r>
            <a:endParaRPr lang="en-US" b="1" dirty="0"/>
          </a:p>
        </p:txBody>
      </p:sp>
      <p:sp>
        <p:nvSpPr>
          <p:cNvPr id="3" name="Content Placeholder 2"/>
          <p:cNvSpPr>
            <a:spLocks noGrp="1"/>
          </p:cNvSpPr>
          <p:nvPr>
            <p:ph idx="1"/>
          </p:nvPr>
        </p:nvSpPr>
        <p:spPr>
          <a:xfrm>
            <a:off x="533400" y="2332037"/>
            <a:ext cx="8229600" cy="4525963"/>
          </a:xfrm>
        </p:spPr>
        <p:txBody>
          <a:bodyPr/>
          <a:lstStyle/>
          <a:p>
            <a:r>
              <a:rPr lang="en-US" dirty="0" smtClean="0"/>
              <a:t>Read the questions out loud </a:t>
            </a:r>
          </a:p>
          <a:p>
            <a:r>
              <a:rPr lang="en-US" dirty="0" smtClean="0"/>
              <a:t>Rationale for inclusion in the tool</a:t>
            </a:r>
          </a:p>
          <a:p>
            <a:r>
              <a:rPr lang="en-US" dirty="0" smtClean="0"/>
              <a:t>Read the scale point definitions for questions 2 - 4 </a:t>
            </a:r>
          </a:p>
          <a:p>
            <a:pPr>
              <a:buNone/>
            </a:pPr>
            <a:endParaRPr lang="en-US" dirty="0"/>
          </a:p>
        </p:txBody>
      </p:sp>
      <p:pic>
        <p:nvPicPr>
          <p:cNvPr id="4" name="Picture 3" descr="owp logo.jpg"/>
          <p:cNvPicPr>
            <a:picLocks noChangeAspect="1"/>
          </p:cNvPicPr>
          <p:nvPr/>
        </p:nvPicPr>
        <p:blipFill>
          <a:blip r:embed="rId3"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1469677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Review First Paper Together</a:t>
            </a:r>
            <a:endParaRPr lang="en-US" b="1" dirty="0"/>
          </a:p>
        </p:txBody>
      </p:sp>
      <p:sp>
        <p:nvSpPr>
          <p:cNvPr id="3" name="Content Placeholder 2"/>
          <p:cNvSpPr>
            <a:spLocks noGrp="1"/>
          </p:cNvSpPr>
          <p:nvPr>
            <p:ph idx="1"/>
          </p:nvPr>
        </p:nvSpPr>
        <p:spPr>
          <a:xfrm>
            <a:off x="457200" y="1371600"/>
            <a:ext cx="8229600" cy="4754563"/>
          </a:xfrm>
        </p:spPr>
        <p:txBody>
          <a:bodyPr>
            <a:normAutofit/>
          </a:bodyPr>
          <a:lstStyle/>
          <a:p>
            <a:r>
              <a:rPr lang="en-US" dirty="0" smtClean="0"/>
              <a:t>Read paper aloud first time</a:t>
            </a:r>
            <a:endParaRPr lang="en-US" u="none" strike="noStrike" dirty="0" smtClean="0">
              <a:effectLst/>
            </a:endParaRPr>
          </a:p>
          <a:p>
            <a:r>
              <a:rPr lang="en-US" u="none" strike="noStrike" dirty="0" smtClean="0">
                <a:effectLst/>
              </a:rPr>
              <a:t>Read </a:t>
            </a:r>
            <a:r>
              <a:rPr lang="en-US" dirty="0" smtClean="0"/>
              <a:t>paper silently  second time – notice what Harris moves are made</a:t>
            </a:r>
            <a:endParaRPr lang="en-US" u="none" strike="noStrike" dirty="0" smtClean="0">
              <a:effectLst/>
            </a:endParaRPr>
          </a:p>
          <a:p>
            <a:r>
              <a:rPr lang="en-US" dirty="0" smtClean="0"/>
              <a:t>Answer questions using paper tool</a:t>
            </a:r>
          </a:p>
          <a:p>
            <a:r>
              <a:rPr lang="en-US" dirty="0" smtClean="0"/>
              <a:t>D</a:t>
            </a:r>
            <a:r>
              <a:rPr lang="en-US" u="none" strike="noStrike" dirty="0" smtClean="0">
                <a:effectLst/>
              </a:rPr>
              <a:t>iscuss what evidence there for each rating. </a:t>
            </a:r>
          </a:p>
          <a:p>
            <a:r>
              <a:rPr lang="en-US" u="none" strike="noStrike" dirty="0" smtClean="0">
                <a:effectLst/>
              </a:rPr>
              <a:t>Discuss next steps for the student. </a:t>
            </a:r>
          </a:p>
          <a:p>
            <a:pPr marL="0" indent="0">
              <a:buNone/>
            </a:pPr>
            <a:endParaRPr lang="en-US" dirty="0"/>
          </a:p>
        </p:txBody>
      </p:sp>
      <p:pic>
        <p:nvPicPr>
          <p:cNvPr id="4" name="Picture 3" descr="owp logo.jpg"/>
          <p:cNvPicPr>
            <a:picLocks noChangeAspect="1"/>
          </p:cNvPicPr>
          <p:nvPr/>
        </p:nvPicPr>
        <p:blipFill>
          <a:blip r:embed="rId3" cstate="print"/>
          <a:stretch>
            <a:fillRect/>
          </a:stretch>
        </p:blipFill>
        <p:spPr>
          <a:xfrm>
            <a:off x="5943600" y="5448300"/>
            <a:ext cx="3200400" cy="1409700"/>
          </a:xfrm>
          <a:prstGeom prst="rect">
            <a:avLst/>
          </a:prstGeom>
        </p:spPr>
      </p:pic>
    </p:spTree>
    <p:extLst>
      <p:ext uri="{BB962C8B-B14F-4D97-AF65-F5344CB8AC3E}">
        <p14:creationId xmlns:p14="http://schemas.microsoft.com/office/powerpoint/2010/main" val="41081499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Work in Pairs</a:t>
            </a:r>
            <a:endParaRPr lang="en-US" b="1" dirty="0"/>
          </a:p>
        </p:txBody>
      </p:sp>
      <p:sp>
        <p:nvSpPr>
          <p:cNvPr id="3" name="Content Placeholder 2"/>
          <p:cNvSpPr>
            <a:spLocks noGrp="1"/>
          </p:cNvSpPr>
          <p:nvPr>
            <p:ph idx="1"/>
          </p:nvPr>
        </p:nvSpPr>
        <p:spPr/>
        <p:txBody>
          <a:bodyPr>
            <a:normAutofit/>
          </a:bodyPr>
          <a:lstStyle/>
          <a:p>
            <a:pPr lvl="0"/>
            <a:r>
              <a:rPr lang="en-US" u="none" strike="noStrike" dirty="0" smtClean="0">
                <a:effectLst/>
              </a:rPr>
              <a:t>Work in pairs for additional papers </a:t>
            </a:r>
          </a:p>
          <a:p>
            <a:pPr lvl="1"/>
            <a:r>
              <a:rPr lang="en-US" u="none" strike="noStrike" dirty="0" smtClean="0">
                <a:effectLst/>
              </a:rPr>
              <a:t>Read it out loud once without commenting. </a:t>
            </a:r>
          </a:p>
          <a:p>
            <a:pPr lvl="1"/>
            <a:r>
              <a:rPr lang="en-US" u="none" strike="noStrike" dirty="0" smtClean="0">
                <a:effectLst/>
              </a:rPr>
              <a:t>Then read it a second time, identifying any of Harris’s four moves. </a:t>
            </a:r>
          </a:p>
          <a:p>
            <a:pPr lvl="1"/>
            <a:r>
              <a:rPr lang="en-US" u="none" strike="noStrike" dirty="0" smtClean="0">
                <a:effectLst/>
              </a:rPr>
              <a:t>Then fill out all the questions on the tool together, discuss what evidence there is in the paper for each rating. </a:t>
            </a:r>
          </a:p>
          <a:p>
            <a:pPr lvl="1"/>
            <a:r>
              <a:rPr lang="en-US" u="none" strike="noStrike" dirty="0" smtClean="0">
                <a:effectLst/>
              </a:rPr>
              <a:t>Discuss and note next steps for the student. </a:t>
            </a:r>
          </a:p>
          <a:p>
            <a:pPr marL="457200" lvl="1" indent="0">
              <a:buNone/>
            </a:pPr>
            <a:endParaRPr lang="en-US" u="none" strike="noStrike" dirty="0" smtClean="0">
              <a:effectLst/>
            </a:endParaRPr>
          </a:p>
          <a:p>
            <a:endParaRPr lang="en-US" dirty="0"/>
          </a:p>
        </p:txBody>
      </p:sp>
      <p:pic>
        <p:nvPicPr>
          <p:cNvPr id="4" name="Picture 3" descr="owp logo.jpg"/>
          <p:cNvPicPr>
            <a:picLocks noChangeAspect="1"/>
          </p:cNvPicPr>
          <p:nvPr/>
        </p:nvPicPr>
        <p:blipFill>
          <a:blip r:embed="rId3" cstate="print"/>
          <a:stretch>
            <a:fillRect/>
          </a:stretch>
        </p:blipFill>
        <p:spPr>
          <a:xfrm>
            <a:off x="6096000" y="5515428"/>
            <a:ext cx="3048000" cy="1342571"/>
          </a:xfrm>
          <a:prstGeom prst="rect">
            <a:avLst/>
          </a:prstGeom>
        </p:spPr>
      </p:pic>
    </p:spTree>
    <p:extLst>
      <p:ext uri="{BB962C8B-B14F-4D97-AF65-F5344CB8AC3E}">
        <p14:creationId xmlns:p14="http://schemas.microsoft.com/office/powerpoint/2010/main" val="24673411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Privacy Considerations</a:t>
            </a:r>
            <a:endParaRPr lang="en-US" b="1" dirty="0"/>
          </a:p>
        </p:txBody>
      </p:sp>
      <p:sp>
        <p:nvSpPr>
          <p:cNvPr id="3" name="Content Placeholder 2"/>
          <p:cNvSpPr>
            <a:spLocks noGrp="1"/>
          </p:cNvSpPr>
          <p:nvPr>
            <p:ph idx="1"/>
          </p:nvPr>
        </p:nvSpPr>
        <p:spPr/>
        <p:txBody>
          <a:bodyPr>
            <a:normAutofit fontScale="92500" lnSpcReduction="10000"/>
          </a:bodyPr>
          <a:lstStyle/>
          <a:p>
            <a:r>
              <a:rPr lang="en-US" dirty="0" smtClean="0"/>
              <a:t>The online tool will be used during coaching visits.</a:t>
            </a:r>
          </a:p>
          <a:p>
            <a:pPr marL="0" indent="0">
              <a:buNone/>
            </a:pPr>
            <a:endParaRPr lang="en-US" dirty="0" smtClean="0"/>
          </a:p>
          <a:p>
            <a:r>
              <a:rPr lang="en-US" dirty="0" smtClean="0"/>
              <a:t>The system does </a:t>
            </a:r>
            <a:r>
              <a:rPr lang="en-US" i="1" dirty="0" smtClean="0"/>
              <a:t>not</a:t>
            </a:r>
            <a:r>
              <a:rPr lang="en-US" dirty="0" smtClean="0"/>
              <a:t> record </a:t>
            </a:r>
            <a:r>
              <a:rPr lang="en-US" i="1" dirty="0" smtClean="0"/>
              <a:t>any</a:t>
            </a:r>
            <a:r>
              <a:rPr lang="en-US" dirty="0" smtClean="0"/>
              <a:t> information about students or teachers.</a:t>
            </a:r>
          </a:p>
          <a:p>
            <a:endParaRPr lang="en-US" dirty="0" smtClean="0"/>
          </a:p>
          <a:p>
            <a:r>
              <a:rPr lang="en-US" dirty="0" smtClean="0"/>
              <a:t>Student IDs are not official ID numbers.</a:t>
            </a:r>
          </a:p>
          <a:p>
            <a:endParaRPr lang="en-US" dirty="0" smtClean="0"/>
          </a:p>
          <a:p>
            <a:r>
              <a:rPr lang="en-US" dirty="0" smtClean="0"/>
              <a:t>Data are stored behind NWP’s firewall.</a:t>
            </a:r>
            <a:endParaRPr lang="en-US" dirty="0"/>
          </a:p>
        </p:txBody>
      </p:sp>
      <p:pic>
        <p:nvPicPr>
          <p:cNvPr id="4" name="Picture 3" descr="owp logo.jpg"/>
          <p:cNvPicPr>
            <a:picLocks noChangeAspect="1"/>
          </p:cNvPicPr>
          <p:nvPr/>
        </p:nvPicPr>
        <p:blipFill>
          <a:blip r:embed="rId2" cstate="print"/>
          <a:stretch>
            <a:fillRect/>
          </a:stretch>
        </p:blipFill>
        <p:spPr>
          <a:xfrm>
            <a:off x="6549080" y="5715000"/>
            <a:ext cx="2594919" cy="1143000"/>
          </a:xfrm>
          <a:prstGeom prst="rect">
            <a:avLst/>
          </a:prstGeom>
        </p:spPr>
      </p:pic>
    </p:spTree>
    <p:extLst>
      <p:ext uri="{BB962C8B-B14F-4D97-AF65-F5344CB8AC3E}">
        <p14:creationId xmlns:p14="http://schemas.microsoft.com/office/powerpoint/2010/main" val="40038648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10600</TotalTime>
  <Words>1098</Words>
  <Application>Microsoft Office PowerPoint</Application>
  <PresentationFormat>On-screen Show (4:3)</PresentationFormat>
  <Paragraphs>89</Paragraphs>
  <Slides>10</Slides>
  <Notes>7</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Using Sources Tool Introduction</vt:lpstr>
      <vt:lpstr>Why Using Sources Matters</vt:lpstr>
      <vt:lpstr>Connections to i3 Year 3 Goals</vt:lpstr>
      <vt:lpstr>What this tool is</vt:lpstr>
      <vt:lpstr>What this tool is not</vt:lpstr>
      <vt:lpstr>Walking through the tool </vt:lpstr>
      <vt:lpstr>Review First Paper Together</vt:lpstr>
      <vt:lpstr>Work in Pairs</vt:lpstr>
      <vt:lpstr>Privacy Considerations</vt:lpstr>
      <vt:lpstr>How We Will Use the Tool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Using Sources Tool Introduction</dc:title>
  <dc:creator>Linda Friedrich</dc:creator>
  <cp:lastModifiedBy>McAvoy</cp:lastModifiedBy>
  <cp:revision>223</cp:revision>
  <dcterms:created xsi:type="dcterms:W3CDTF">2014-06-22T23:58:24Z</dcterms:created>
  <dcterms:modified xsi:type="dcterms:W3CDTF">2015-10-19T16:42:10Z</dcterms:modified>
</cp:coreProperties>
</file>